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4498-859E-43B4-9554-90E1AF45DC90}" type="datetimeFigureOut">
              <a:rPr lang="en-US" smtClean="0"/>
              <a:t>23/02/2021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5F3E-EC32-4388-BA62-07F2F6AF0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9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74498-859E-43B4-9554-90E1AF45DC90}" type="datetimeFigureOut">
              <a:rPr lang="en-US" smtClean="0"/>
              <a:t>23/02/2021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B5F3E-EC32-4388-BA62-07F2F6AF0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7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lnSpc>
                <a:spcPts val="5400"/>
              </a:lnSpc>
              <a:defRPr/>
            </a:pPr>
            <a:r>
              <a:rPr lang="en-US" altLang="en-US" sz="40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LỊCH SỬ </a:t>
            </a:r>
            <a:br>
              <a:rPr lang="en-US" altLang="en-US" sz="40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altLang="en-US" sz="40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ĐẢNG CỘNG SẢN VIỆT NAM</a:t>
            </a:r>
            <a:endParaRPr lang="en-US" altLang="en-US" sz="4000" b="1" dirty="0" smtClean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5561"/>
      </p:ext>
    </p:extLst>
  </p:cSld>
  <p:clrMapOvr>
    <a:masterClrMapping/>
  </p:clrMapOvr>
  <p:transition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sz="2800" b="1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Tác động của chính sách khai thác thuộc địa </a:t>
            </a:r>
            <a:br>
              <a:rPr lang="en-US" sz="2800" b="1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r>
              <a:rPr lang="en-US" sz="2800" b="1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đối với kinh tế, xã hội Việt Nam</a:t>
            </a:r>
            <a:endParaRPr lang="en-US" sz="2800" b="1" i="1" smtClean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49726"/>
      </p:ext>
    </p:extLst>
  </p:cSld>
  <p:clrMapOvr>
    <a:masterClrMapping/>
  </p:clrMapOvr>
  <p:transition>
    <p:checker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37083"/>
      </p:ext>
    </p:extLst>
  </p:cSld>
  <p:clrMapOvr>
    <a:masterClrMapping/>
  </p:clrMapOvr>
  <p:transition>
    <p:cover dir="ld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20664"/>
      </p:ext>
    </p:extLst>
  </p:cSld>
  <p:clrMapOvr>
    <a:masterClrMapping/>
  </p:clrMapOvr>
  <p:transition>
    <p:cover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37000"/>
      </p:ext>
    </p:extLst>
  </p:cSld>
  <p:clrMapOvr>
    <a:masterClrMapping/>
  </p:clrMapOvr>
  <p:transition>
    <p:cover dir="ld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46180"/>
      </p:ext>
    </p:extLst>
  </p:cSld>
  <p:clrMapOvr>
    <a:masterClrMapping/>
  </p:clrMapOvr>
  <p:transition>
    <p:cover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38954"/>
      </p:ext>
    </p:extLst>
  </p:cSld>
  <p:clrMapOvr>
    <a:masterClrMapping/>
  </p:clrMapOvr>
  <p:transition>
    <p:cover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58088"/>
      </p:ext>
    </p:extLst>
  </p:cSld>
  <p:clrMapOvr>
    <a:masterClrMapping/>
  </p:clrMapOvr>
  <p:transition>
    <p:cover dir="r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14931"/>
      </p:ext>
    </p:extLst>
  </p:cSld>
  <p:clrMapOvr>
    <a:masterClrMapping/>
  </p:clrMapOvr>
  <p:transition>
    <p:cover dir="rd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33467"/>
      </p:ext>
    </p:extLst>
  </p:cSld>
  <p:clrMapOvr>
    <a:masterClrMapping/>
  </p:clrMapOvr>
  <p:transition>
    <p:cover dir="ld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1849"/>
      </p:ext>
    </p:extLst>
  </p:cSld>
  <p:clrMapOvr>
    <a:masterClrMapping/>
  </p:clrMapOvr>
  <p:transition>
    <p:cover dir="r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24316"/>
      </p:ext>
    </p:extLst>
  </p:cSld>
  <p:clrMapOvr>
    <a:masterClrMapping/>
  </p:clrMapOvr>
  <p:transition>
    <p:check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2600" b="1" i="1" smtClean="0">
                <a:solidFill>
                  <a:srgbClr val="0000FF"/>
                </a:solidFill>
                <a:latin typeface="Times New Roman" pitchFamily="18" charset="0"/>
              </a:rPr>
              <a:t> Sự biến đổi về xã hội </a:t>
            </a:r>
            <a:br>
              <a:rPr lang="en-US" sz="2600" b="1" i="1" smtClean="0">
                <a:solidFill>
                  <a:srgbClr val="0000FF"/>
                </a:solidFill>
                <a:latin typeface="Times New Roman" pitchFamily="18" charset="0"/>
              </a:rPr>
            </a:br>
            <a:endParaRPr lang="en-US" sz="1500" b="1" smtClean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.VnTime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68910"/>
      </p:ext>
    </p:extLst>
  </p:cSld>
  <p:clrMapOvr>
    <a:masterClrMapping/>
  </p:clrMapOvr>
  <p:transition>
    <p:comb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41248"/>
      </p:ext>
    </p:extLst>
  </p:cSld>
  <p:clrMapOvr>
    <a:masterClrMapping/>
  </p:clrMapOvr>
  <p:transition>
    <p:cover dir="r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1957"/>
      </p:ext>
    </p:extLst>
  </p:cSld>
  <p:clrMapOvr>
    <a:masterClrMapping/>
  </p:clrMapOvr>
  <p:transition>
    <p:cover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altLang="en-US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altLang="en-US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altLang="en-US" sz="200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Mỹ ném hai quả bom nguyên tử xuống Hiroshima và Nagasaki, phát xít Nhật hoàn toàn thất bại trong Chiến tranh thế giới thứ II</a:t>
            </a:r>
            <a:r>
              <a:rPr lang="en-US" altLang="en-US" sz="200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200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vi-VN" altLang="en-US" sz="200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15362"/>
      </p:ext>
    </p:extLst>
  </p:cSld>
  <p:clrMapOvr>
    <a:masterClrMapping/>
  </p:clrMapOvr>
  <p:transition>
    <p:cover dir="ld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96350"/>
      </p:ext>
    </p:extLst>
  </p:cSld>
  <p:clrMapOvr>
    <a:masterClrMapping/>
  </p:clrMapOvr>
  <p:transition>
    <p:cover dir="r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47099"/>
      </p:ext>
    </p:extLst>
  </p:cSld>
  <p:clrMapOvr>
    <a:masterClrMapping/>
  </p:clrMapOvr>
  <p:transition>
    <p:comb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222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36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411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788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37295"/>
      </p:ext>
    </p:extLst>
  </p:cSld>
  <p:clrMapOvr>
    <a:masterClrMapping/>
  </p:clrMapOvr>
  <p:transition>
    <p:cover dir="r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943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127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186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161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99263"/>
      </p:ext>
    </p:extLst>
  </p:cSld>
  <p:clrMapOvr>
    <a:masterClrMapping/>
  </p:clrMapOvr>
  <p:transition>
    <p:cover dir="r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4190"/>
      </p:ext>
    </p:extLst>
  </p:cSld>
  <p:clrMapOvr>
    <a:masterClrMapping/>
  </p:clrMapOvr>
  <p:transition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8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91851"/>
      </p:ext>
    </p:extLst>
  </p:cSld>
  <p:clrMapOvr>
    <a:masterClrMapping/>
  </p:clrMapOvr>
  <p:transition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15858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10342"/>
      </p:ext>
    </p:extLst>
  </p:cSld>
  <p:clrMapOvr>
    <a:masterClrMapping/>
  </p:clrMapOvr>
  <p:transition>
    <p:cover dir="l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7710"/>
      </p:ext>
    </p:extLst>
  </p:cSld>
  <p:clrMapOvr>
    <a:masterClrMapping/>
  </p:clrMapOvr>
  <p:transition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5222"/>
      </p:ext>
    </p:extLst>
  </p:cSld>
  <p:clrMapOvr>
    <a:masterClrMapping/>
  </p:clrMapOvr>
  <p:transition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53237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sz="2400" b="1" smtClean="0">
                <a:latin typeface="Times New Roman" pitchFamily="18" charset="0"/>
              </a:rPr>
              <a:t> </a:t>
            </a:r>
            <a:r>
              <a:rPr lang="en-US" sz="2800" b="1" smtClean="0">
                <a:solidFill>
                  <a:srgbClr val="0000FF"/>
                </a:solidFill>
                <a:latin typeface="Times New Roman" pitchFamily="18" charset="0"/>
              </a:rPr>
              <a:t>CHƯƠNG 1</a:t>
            </a:r>
            <a:br>
              <a:rPr lang="en-US" sz="2800" b="1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2800" b="1" smtClean="0">
                <a:latin typeface="Times New Roman" pitchFamily="18" charset="0"/>
              </a:rPr>
              <a:t/>
            </a:r>
            <a:br>
              <a:rPr lang="en-US" sz="2800" b="1" smtClean="0">
                <a:latin typeface="Times New Roman" pitchFamily="18" charset="0"/>
              </a:rPr>
            </a:br>
            <a:r>
              <a:rPr lang="en-US" smtClean="0"/>
              <a:t>	</a:t>
            </a:r>
            <a:r>
              <a:rPr 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ĐẢNG CỘNG SẢN VIỆT NAM RA ĐỜI VÀ LÃNH ĐẠO ĐẤU TRANH GIÀNH CHÍNH QUYỀN (1930 – 1945)</a:t>
            </a:r>
            <a:endParaRPr lang="en-US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22328"/>
      </p:ext>
    </p:extLst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63643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7354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4197"/>
      </p:ext>
    </p:extLst>
  </p:cSld>
  <p:clrMapOvr>
    <a:masterClrMapping/>
  </p:clrMapOvr>
  <p:transition>
    <p:cover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4865"/>
      </p:ext>
    </p:extLst>
  </p:cSld>
  <p:clrMapOvr>
    <a:masterClrMapping/>
  </p:clrMapOvr>
  <p:transition>
    <p:checke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56470"/>
      </p:ext>
    </p:extLst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55928"/>
      </p:ext>
    </p:extLst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57246"/>
      </p:ext>
    </p:extLst>
  </p:cSld>
  <p:clrMapOvr>
    <a:masterClrMapping/>
  </p:clrMapOvr>
  <p:transition>
    <p:cover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2951"/>
      </p:ext>
    </p:extLst>
  </p:cSld>
  <p:clrMapOvr>
    <a:masterClrMapping/>
  </p:clrMapOvr>
  <p:transition>
    <p:cover dir="r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11476"/>
      </p:ext>
    </p:extLst>
  </p:cSld>
  <p:clrMapOvr>
    <a:masterClrMapping/>
  </p:clrMapOvr>
  <p:transition>
    <p:comb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32691"/>
      </p:ext>
    </p:extLst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68208"/>
      </p:ext>
    </p:extLst>
  </p:cSld>
  <p:clrMapOvr>
    <a:masterClrMapping/>
  </p:clrMapOvr>
  <p:transition>
    <p:cover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92787"/>
      </p:ext>
    </p:extLst>
  </p:cSld>
  <p:clrMapOvr>
    <a:masterClrMapping/>
  </p:clrMapOvr>
  <p:transition>
    <p:cover dir="r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7920"/>
      </p:ext>
    </p:extLst>
  </p:cSld>
  <p:clrMapOvr>
    <a:masterClrMapping/>
  </p:clrMapOvr>
  <p:transition>
    <p:comb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11481"/>
      </p:ext>
    </p:extLst>
  </p:cSld>
  <p:clrMapOvr>
    <a:masterClrMapping/>
  </p:clrMapOvr>
  <p:transition>
    <p:cover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0217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2800" b="1" smtClean="0">
                <a:solidFill>
                  <a:schemeClr val="hlink"/>
                </a:solidFill>
                <a:latin typeface="Times New Roman" panose="02020603050405020304" pitchFamily="18" charset="0"/>
              </a:rPr>
              <a:t/>
            </a:r>
            <a:br>
              <a:rPr lang="en-US" altLang="en-US" sz="2800" b="1" smtClean="0">
                <a:solidFill>
                  <a:schemeClr val="hlink"/>
                </a:solidFill>
                <a:latin typeface="Times New Roman" panose="02020603050405020304" pitchFamily="18" charset="0"/>
              </a:rPr>
            </a:br>
            <a:r>
              <a:rPr lang="en-US" altLang="en-US" sz="2800" b="1" smtClean="0">
                <a:solidFill>
                  <a:schemeClr val="hlink"/>
                </a:solidFill>
                <a:latin typeface="Times New Roman" panose="02020603050405020304" pitchFamily="18" charset="0"/>
              </a:rPr>
              <a:t/>
            </a:r>
            <a:br>
              <a:rPr lang="en-US" altLang="en-US" sz="2800" b="1" smtClean="0">
                <a:solidFill>
                  <a:schemeClr val="hlink"/>
                </a:solidFill>
                <a:latin typeface="Times New Roman" panose="02020603050405020304" pitchFamily="18" charset="0"/>
              </a:rPr>
            </a:br>
            <a:r>
              <a:rPr lang="en-US" altLang="en-US" sz="2800" b="1" smtClean="0">
                <a:solidFill>
                  <a:schemeClr val="hlink"/>
                </a:solidFill>
                <a:latin typeface="Times New Roman" panose="02020603050405020304" pitchFamily="18" charset="0"/>
              </a:rPr>
              <a:t>Nội dung của Hội nghị</a:t>
            </a:r>
            <a:br>
              <a:rPr lang="en-US" altLang="en-US" sz="2800" b="1" smtClean="0">
                <a:solidFill>
                  <a:schemeClr val="hlink"/>
                </a:solidFill>
                <a:latin typeface="Times New Roman" panose="02020603050405020304" pitchFamily="18" charset="0"/>
              </a:rPr>
            </a:br>
            <a:endParaRPr lang="en-US" altLang="en-US" sz="2800" b="1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75802"/>
      </p:ext>
    </p:extLst>
  </p:cSld>
  <p:clrMapOvr>
    <a:masterClrMapping/>
  </p:clrMapOvr>
  <p:transition>
    <p:cover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defRPr/>
            </a:pPr>
            <a:r>
              <a:rPr lang="en-US" sz="24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Cương lĩnh chính trị  đầu tiên của Đảng</a:t>
            </a:r>
            <a:endParaRPr lang="en-US" sz="24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31255"/>
      </p:ext>
    </p:extLst>
  </p:cSld>
  <p:clrMapOvr>
    <a:masterClrMapping/>
  </p:clrMapOvr>
  <p:transition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55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4594"/>
      </p:ext>
    </p:extLst>
  </p:cSld>
  <p:clrMapOvr>
    <a:masterClrMapping/>
  </p:clrMapOvr>
  <p:transition>
    <p:cover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1604"/>
      </p:ext>
    </p:extLst>
  </p:cSld>
  <p:clrMapOvr>
    <a:masterClrMapping/>
  </p:clrMapOvr>
  <p:transition>
    <p:checke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5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5267"/>
      </p:ext>
    </p:extLst>
  </p:cSld>
  <p:clrMapOvr>
    <a:masterClrMapping/>
  </p:clrMapOvr>
  <p:transition>
    <p:cover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57028"/>
      </p:ext>
    </p:extLst>
  </p:cSld>
  <p:clrMapOvr>
    <a:masterClrMapping/>
  </p:clrMapOvr>
  <p:transition>
    <p:cover dir="r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58153"/>
      </p:ext>
    </p:extLst>
  </p:cSld>
  <p:clrMapOvr>
    <a:masterClrMapping/>
  </p:clrMapOvr>
  <p:transition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72827"/>
      </p:ext>
    </p:extLst>
  </p:cSld>
  <p:clrMapOvr>
    <a:masterClrMapping/>
  </p:clrMapOvr>
  <p:transition>
    <p:cover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56990"/>
      </p:ext>
    </p:extLst>
  </p:cSld>
  <p:clrMapOvr>
    <a:masterClrMapping/>
  </p:clrMapOvr>
  <p:transition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8535"/>
      </p:ext>
    </p:extLst>
  </p:cSld>
  <p:clrMapOvr>
    <a:masterClrMapping/>
  </p:clrMapOvr>
  <p:transition>
    <p:cover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23344"/>
      </p:ext>
    </p:extLst>
  </p:cSld>
  <p:clrMapOvr>
    <a:masterClrMapping/>
  </p:clrMapOvr>
  <p:transition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6134"/>
      </p:ext>
    </p:extLst>
  </p:cSld>
  <p:clrMapOvr>
    <a:masterClrMapping/>
  </p:clrMapOvr>
  <p:transition>
    <p:cover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37765"/>
      </p:ext>
    </p:extLst>
  </p:cSld>
  <p:clrMapOvr>
    <a:masterClrMapping/>
  </p:clrMapOvr>
  <p:transition>
    <p:comb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b="1" smtClean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br>
              <a:rPr lang="en-US" altLang="en-US" sz="3200" b="1" smtClean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US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</a:rPr>
              <a:t>2.1.1.</a:t>
            </a:r>
            <a:r>
              <a:rPr lang="en-US" altLang="en-US" sz="3200" smtClean="0">
                <a:solidFill>
                  <a:schemeClr val="tx1"/>
                </a:solidFill>
                <a:latin typeface="Times New Roman" panose="02020603050405020304" pitchFamily="18" charset="0"/>
              </a:rPr>
              <a:t/>
            </a:r>
            <a:br>
              <a:rPr lang="en-US" altLang="en-US" sz="3200" smtClean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en-US" sz="2800" b="1" smtClean="0">
                <a:solidFill>
                  <a:srgbClr val="0000FF"/>
                </a:solidFill>
                <a:latin typeface="Times New Roman" panose="02020603050405020304" pitchFamily="18" charset="0"/>
              </a:rPr>
              <a:t>Luận cương chính trị (10/1930) và</a:t>
            </a:r>
            <a:br>
              <a:rPr lang="en-US" altLang="en-US" sz="2800" b="1" smtClean="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en-US" sz="2800" b="1" smtClean="0">
                <a:solidFill>
                  <a:srgbClr val="0000FF"/>
                </a:solidFill>
                <a:latin typeface="Times New Roman" panose="02020603050405020304" pitchFamily="18" charset="0"/>
              </a:rPr>
              <a:t>phong trào cách mạng Việt Nam năm 1930-1931 </a:t>
            </a:r>
            <a:br>
              <a:rPr lang="en-US" altLang="en-US" sz="2800" b="1" smtClean="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endParaRPr lang="en-US" altLang="en-US" sz="2800" b="1" smtClean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1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91986"/>
      </p:ext>
    </p:extLst>
  </p:cSld>
  <p:clrMapOvr>
    <a:masterClrMapping/>
  </p:clrMapOvr>
  <p:transition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49581"/>
      </p:ext>
    </p:extLst>
  </p:cSld>
  <p:clrMapOvr>
    <a:masterClrMapping/>
  </p:clrMapOvr>
  <p:transition>
    <p:cover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2951"/>
      </p:ext>
    </p:extLst>
  </p:cSld>
  <p:clrMapOvr>
    <a:masterClrMapping/>
  </p:clrMapOvr>
  <p:transition>
    <p:cover dir="l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4137"/>
      </p:ext>
    </p:extLst>
  </p:cSld>
  <p:clrMapOvr>
    <a:masterClrMapping/>
  </p:clrMapOvr>
  <p:transition>
    <p:cover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16948"/>
      </p:ext>
    </p:extLst>
  </p:cSld>
  <p:clrMapOvr>
    <a:masterClrMapping/>
  </p:clrMapOvr>
  <p:transition>
    <p:cover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2933"/>
      </p:ext>
    </p:extLst>
  </p:cSld>
  <p:clrMapOvr>
    <a:masterClrMapping/>
  </p:clrMapOvr>
  <p:transition>
    <p:cover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37295"/>
      </p:ext>
    </p:extLst>
  </p:cSld>
  <p:clrMapOvr>
    <a:masterClrMapping/>
  </p:clrMapOvr>
  <p:transition>
    <p:cover dir="l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1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12576"/>
      </p:ext>
    </p:extLst>
  </p:cSld>
  <p:clrMapOvr>
    <a:masterClrMapping/>
  </p:clrMapOvr>
  <p:transition>
    <p:cover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05065"/>
      </p:ext>
    </p:extLst>
  </p:cSld>
  <p:clrMapOvr>
    <a:masterClrMapping/>
  </p:clrMapOvr>
  <p:transition>
    <p:cover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60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34768"/>
      </p:ext>
    </p:extLst>
  </p:cSld>
  <p:clrMapOvr>
    <a:masterClrMapping/>
  </p:clrMapOvr>
  <p:transition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75511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03488"/>
      </p:ext>
    </p:extLst>
  </p:cSld>
  <p:clrMapOvr>
    <a:masterClrMapping/>
  </p:clrMapOvr>
  <p:transition>
    <p:strips dir="r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45460"/>
      </p:ext>
    </p:extLst>
  </p:cSld>
  <p:clrMapOvr>
    <a:masterClrMapping/>
  </p:clrMapOvr>
  <p:transition>
    <p:cover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2907"/>
      </p:ext>
    </p:extLst>
  </p:cSld>
  <p:clrMapOvr>
    <a:masterClrMapping/>
  </p:clrMapOvr>
  <p:transition>
    <p:cover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7884"/>
      </p:ext>
    </p:extLst>
  </p:cSld>
  <p:clrMapOvr>
    <a:masterClrMapping/>
  </p:clrMapOvr>
  <p:transition>
    <p:cover dir="l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84474"/>
      </p:ext>
    </p:extLst>
  </p:cSld>
  <p:clrMapOvr>
    <a:masterClrMapping/>
  </p:clrMapOvr>
  <p:transition>
    <p:zoom dir="in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altLang="en-US" sz="24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Sơ đồ diễn biến</a:t>
            </a:r>
            <a:br>
              <a:rPr lang="en-US" altLang="en-US" sz="24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altLang="en-US" sz="24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phong trào cách mạngViệt Nam năm 1930 </a:t>
            </a:r>
            <a:br>
              <a:rPr lang="en-US" altLang="en-US" sz="24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endParaRPr lang="en-US" altLang="en-US" sz="2400" b="1" smtClean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41366"/>
      </p:ext>
    </p:extLst>
  </p:cSld>
  <p:clrMapOvr>
    <a:masterClrMapping/>
  </p:clrMapOvr>
  <p:transition>
    <p:cover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284"/>
      </p:ext>
    </p:extLst>
  </p:cSld>
  <p:clrMapOvr>
    <a:masterClrMapping/>
  </p:clrMapOvr>
  <p:transition>
    <p:zoom dir="in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49141"/>
      </p:ext>
    </p:extLst>
  </p:cSld>
  <p:clrMapOvr>
    <a:masterClrMapping/>
  </p:clrMapOvr>
  <p:transition>
    <p:cover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37550"/>
      </p:ext>
    </p:extLst>
  </p:cSld>
  <p:clrMapOvr>
    <a:masterClrMapping/>
  </p:clrMapOvr>
  <p:transition>
    <p:zoom dir="in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 smtClean="0">
                <a:solidFill>
                  <a:srgbClr val="FF0000"/>
                </a:solidFill>
                <a:latin typeface="Times New Roman" panose="02020603050405020304" pitchFamily="18" charset="0"/>
              </a:rPr>
              <a:t>2.1.2.</a:t>
            </a:r>
            <a:r>
              <a:rPr lang="en-US" altLang="en-US" sz="3200" b="1" smtClean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br>
              <a:rPr lang="en-US" altLang="en-US" sz="3200" b="1" smtClean="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en-US" sz="3200" b="1" smtClean="0">
                <a:solidFill>
                  <a:srgbClr val="0000FF"/>
                </a:solidFill>
                <a:latin typeface="Times New Roman" panose="02020603050405020304" pitchFamily="18" charset="0"/>
              </a:rPr>
              <a:t>Cuộc đấu tranh khôi phục tổ chức, phong trào cách mạng và Đại hội Đảng lần I (3/1935)</a:t>
            </a:r>
            <a:endParaRPr lang="en-US" altLang="en-US" sz="3200" b="1" smtClean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2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94453"/>
      </p:ext>
    </p:extLst>
  </p:cSld>
  <p:clrMapOvr>
    <a:masterClrMapping/>
  </p:clrMapOvr>
  <p:transition>
    <p:cover dir="l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70455"/>
      </p:ext>
    </p:extLst>
  </p:cSld>
  <p:clrMapOvr>
    <a:masterClrMapping/>
  </p:clrMapOvr>
  <p:transition>
    <p:cover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57691"/>
      </p:ext>
    </p:extLst>
  </p:cSld>
  <p:clrMapOvr>
    <a:masterClrMapping/>
  </p:clrMapOvr>
  <p:transition>
    <p:cover dir="l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4766"/>
      </p:ext>
    </p:extLst>
  </p:cSld>
  <p:clrMapOvr>
    <a:masterClrMapping/>
  </p:clrMapOvr>
  <p:transition>
    <p:cover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18659"/>
      </p:ext>
    </p:extLst>
  </p:cSld>
  <p:clrMapOvr>
    <a:masterClrMapping/>
  </p:clrMapOvr>
  <p:transition>
    <p:comb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61897"/>
      </p:ext>
    </p:extLst>
  </p:cSld>
  <p:clrMapOvr>
    <a:masterClrMapping/>
  </p:clrMapOvr>
  <p:transition>
    <p:cover dir="ld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90218"/>
      </p:ext>
    </p:extLst>
  </p:cSld>
  <p:clrMapOvr>
    <a:masterClrMapping/>
  </p:clrMapOvr>
  <p:transition>
    <p:cover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15807"/>
      </p:ext>
    </p:extLst>
  </p:cSld>
  <p:clrMapOvr>
    <a:masterClrMapping/>
  </p:clrMapOvr>
  <p:transition>
    <p:zoom dir="in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40387"/>
      </p:ext>
    </p:extLst>
  </p:cSld>
  <p:clrMapOvr>
    <a:masterClrMapping/>
  </p:clrMapOvr>
  <p:transition>
    <p:cover dir="r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70045"/>
      </p:ext>
    </p:extLst>
  </p:cSld>
  <p:clrMapOvr>
    <a:masterClrMapping/>
  </p:clrMapOvr>
  <p:transition>
    <p:cover dir="r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1332"/>
      </p:ext>
    </p:extLst>
  </p:cSld>
  <p:clrMapOvr>
    <a:masterClrMapping/>
  </p:clrMapOvr>
  <p:transition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6438"/>
      </p:ext>
    </p:extLst>
  </p:cSld>
  <p:clrMapOvr>
    <a:masterClrMapping/>
  </p:clrMapOvr>
  <p:transition>
    <p:cover dir="d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0243"/>
      </p:ext>
    </p:extLst>
  </p:cSld>
  <p:clrMapOvr>
    <a:masterClrMapping/>
  </p:clrMapOvr>
  <p:transition>
    <p:cover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9322"/>
      </p:ext>
    </p:extLst>
  </p:cSld>
  <p:clrMapOvr>
    <a:masterClrMapping/>
  </p:clrMapOvr>
  <p:transition>
    <p:cover dir="r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39175"/>
      </p:ext>
    </p:extLst>
  </p:cSld>
  <p:clrMapOvr>
    <a:masterClrMapping/>
  </p:clrMapOvr>
  <p:transition>
    <p:cover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6274"/>
      </p:ext>
    </p:extLst>
  </p:cSld>
  <p:clrMapOvr>
    <a:masterClrMapping/>
  </p:clrMapOvr>
  <p:transition>
    <p:cover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18854"/>
      </p:ext>
    </p:extLst>
  </p:cSld>
  <p:clrMapOvr>
    <a:masterClrMapping/>
  </p:clrMapOvr>
  <p:transition>
    <p:cover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40192"/>
      </p:ext>
    </p:extLst>
  </p:cSld>
  <p:clrMapOvr>
    <a:masterClrMapping/>
  </p:clrMapOvr>
  <p:transition>
    <p:cover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988"/>
      </p:ext>
    </p:extLst>
  </p:cSld>
  <p:clrMapOvr>
    <a:masterClrMapping/>
  </p:clrMapOvr>
  <p:transition>
    <p:cover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0455"/>
      </p:ext>
    </p:extLst>
  </p:cSld>
  <p:clrMapOvr>
    <a:masterClrMapping/>
  </p:clrMapOvr>
  <p:transition>
    <p:cover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03225"/>
      </p:ext>
    </p:extLst>
  </p:cSld>
  <p:clrMapOvr>
    <a:masterClrMapping/>
  </p:clrMapOvr>
  <p:transition>
    <p:cover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21872"/>
      </p:ext>
    </p:extLst>
  </p:cSld>
  <p:clrMapOvr>
    <a:masterClrMapping/>
  </p:clrMapOvr>
  <p:transition>
    <p:comb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872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04263"/>
      </p:ext>
    </p:extLst>
  </p:cSld>
  <p:clrMapOvr>
    <a:masterClrMapping/>
  </p:clrMapOvr>
  <p:transition>
    <p:comb dir="vert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49477"/>
      </p:ext>
    </p:extLst>
  </p:cSld>
  <p:clrMapOvr>
    <a:masterClrMapping/>
  </p:clrMapOvr>
  <p:transition>
    <p:comb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11624"/>
      </p:ext>
    </p:extLst>
  </p:cSld>
  <p:clrMapOvr>
    <a:masterClrMapping/>
  </p:clrMapOvr>
  <p:transition>
    <p:comb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76426"/>
      </p:ext>
    </p:extLst>
  </p:cSld>
  <p:clrMapOvr>
    <a:masterClrMapping/>
  </p:clrMapOvr>
  <p:transition>
    <p:cover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75429"/>
      </p:ext>
    </p:extLst>
  </p:cSld>
  <p:clrMapOvr>
    <a:masterClrMapping/>
  </p:clrMapOvr>
  <p:transition>
    <p:cover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6410"/>
      </p:ext>
    </p:extLst>
  </p:cSld>
  <p:clrMapOvr>
    <a:masterClrMapping/>
  </p:clrMapOvr>
  <p:transition>
    <p:cover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92645"/>
      </p:ext>
    </p:extLst>
  </p:cSld>
  <p:clrMapOvr>
    <a:masterClrMapping/>
  </p:clrMapOvr>
  <p:transition>
    <p:cover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02677"/>
      </p:ext>
    </p:extLst>
  </p:cSld>
  <p:clrMapOvr>
    <a:masterClrMapping/>
  </p:clrMapOvr>
  <p:transition>
    <p:cover dir="ld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3982"/>
      </p:ext>
    </p:extLst>
  </p:cSld>
  <p:clrMapOvr>
    <a:masterClrMapping/>
  </p:clrMapOvr>
  <p:transition>
    <p:cover dir="ld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8562"/>
      </p:ext>
    </p:extLst>
  </p:cSld>
  <p:clrMapOvr>
    <a:masterClrMapping/>
  </p:clrMapOvr>
  <p:transition>
    <p:cover dir="l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On-screen Show (4:3)</PresentationFormat>
  <Paragraphs>10</Paragraphs>
  <Slides>125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.VnTime</vt:lpstr>
      <vt:lpstr>Arial</vt:lpstr>
      <vt:lpstr>Calibri</vt:lpstr>
      <vt:lpstr>Calibri Light</vt:lpstr>
      <vt:lpstr>Times New Roman</vt:lpstr>
      <vt:lpstr>Wingdings</vt:lpstr>
      <vt:lpstr>Office Theme</vt:lpstr>
      <vt:lpstr>LỊCH SỬ  ĐẢNG CỘNG SẢN VIỆT NAM</vt:lpstr>
      <vt:lpstr> CHƯƠNG 1   ĐẢNG CỘNG SẢN VIỆT NAM RA ĐỜI VÀ LÃNH ĐẠO ĐẤU TRANH GIÀNH CHÍNH QUYỀN (1930 – 1945)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Tác động của chính sách khai thác thuộc địa  đối với kinh tế, xã hội Việt Nam</vt:lpstr>
      <vt:lpstr> Sự biến đổi về xã hội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Nội dung của Hội nghị </vt:lpstr>
      <vt:lpstr>Cương lĩnh chính trị  đầu tiên của Đảng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2.1.1. Luận cương chính trị (10/1930) và phong trào cách mạng Việt Nam năm 1930-1931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Sơ đồ diễn biến phong trào cách mạngViệt Nam năm 1930  </vt:lpstr>
      <vt:lpstr>PowerPoint Presentation</vt:lpstr>
      <vt:lpstr>PowerPoint Presentation</vt:lpstr>
      <vt:lpstr>PowerPoint Presentation</vt:lpstr>
      <vt:lpstr>2.1.2. Cuộc đấu tranh khôi phục tổ chức, phong trào cách mạng và Đại hội Đảng lần I (3/1935)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Mỹ ném hai quả bom nguyên tử xuống Hiroshima và Nagasaki, phát xít Nhật hoàn toàn thất bại trong Chiến tranh thế giới thứ II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LỊCH SỬ  ĐẢNG CỘNG SẢN VIỆT NAM</dc:title>
  <dc:creator>User</dc:creator>
  <cp:lastModifiedBy>User</cp:lastModifiedBy>
  <cp:revision>1</cp:revision>
  <dcterms:created xsi:type="dcterms:W3CDTF">2021-02-22T23:42:24Z</dcterms:created>
  <dcterms:modified xsi:type="dcterms:W3CDTF">2021-02-22T23:42:25Z</dcterms:modified>
</cp:coreProperties>
</file>